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74" r:id="rId5"/>
    <p:sldId id="272" r:id="rId6"/>
    <p:sldId id="273" r:id="rId7"/>
    <p:sldId id="275" r:id="rId8"/>
    <p:sldId id="276" r:id="rId9"/>
    <p:sldId id="260" r:id="rId10"/>
    <p:sldId id="278" r:id="rId11"/>
    <p:sldId id="279" r:id="rId12"/>
    <p:sldId id="280" r:id="rId13"/>
    <p:sldId id="281" r:id="rId14"/>
    <p:sldId id="283" r:id="rId15"/>
    <p:sldId id="284" r:id="rId16"/>
    <p:sldId id="285" r:id="rId17"/>
    <p:sldId id="277" r:id="rId18"/>
    <p:sldId id="265" r:id="rId19"/>
    <p:sldId id="268"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AE0D"/>
    <a:srgbClr val="004D86"/>
    <a:srgbClr val="CC3300"/>
    <a:srgbClr val="004800"/>
    <a:srgbClr val="004600"/>
    <a:srgbClr val="0000CC"/>
    <a:srgbClr val="003300"/>
    <a:srgbClr val="0066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p:cViewPr varScale="1">
        <p:scale>
          <a:sx n="70" d="100"/>
          <a:sy n="70" d="100"/>
        </p:scale>
        <p:origin x="1410"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47C9B81F-C347-4BEF-BFDF-29C42F48304A}" type="datetimeFigureOut">
              <a:rPr lang="en-US" smtClean="0"/>
              <a:pPr/>
              <a:t>4/6/2020</a:t>
            </a:fld>
            <a:endParaRPr lang="en-US"/>
          </a:p>
        </p:txBody>
      </p:sp>
      <p:sp>
        <p:nvSpPr>
          <p:cNvPr id="16" name="Slide Number Placeholder 15"/>
          <p:cNvSpPr>
            <a:spLocks noGrp="1"/>
          </p:cNvSpPr>
          <p:nvPr>
            <p:ph type="sldNum" sz="quarter" idx="11"/>
          </p:nvPr>
        </p:nvSpPr>
        <p:spPr/>
        <p:txBody>
          <a:bodyPr/>
          <a:lstStyle/>
          <a:p>
            <a:fld id="{042AED99-7FB4-404E-8A97-64753DCE42EC}" type="slidenum">
              <a:rPr kumimoji="0" lang="en-US" smtClean="0"/>
              <a:pPr/>
              <a:t>‹#›</a:t>
            </a:fld>
            <a:endParaRPr kumimoji="0" lang="en-US"/>
          </a:p>
        </p:txBody>
      </p:sp>
      <p:sp>
        <p:nvSpPr>
          <p:cNvPr id="17" name="Footer Placeholder 16"/>
          <p:cNvSpPr>
            <a:spLocks noGrp="1"/>
          </p:cNvSpPr>
          <p:nvPr>
            <p:ph type="ftr" sz="quarter" idx="12"/>
          </p:nvPr>
        </p:nvSpPr>
        <p:spPr/>
        <p:txBody>
          <a:bodyPr/>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4/6/2020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4/6/2020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47C9B81F-C347-4BEF-BFDF-29C42F48304A}" type="datetimeFigureOut">
              <a:rPr lang="en-US" smtClean="0"/>
              <a:pPr/>
              <a:t>4/6/2020</a:t>
            </a:fld>
            <a:endParaRPr lang="en-US"/>
          </a:p>
        </p:txBody>
      </p:sp>
      <p:sp>
        <p:nvSpPr>
          <p:cNvPr id="15" name="Slide Number Placeholder 14"/>
          <p:cNvSpPr>
            <a:spLocks noGrp="1"/>
          </p:cNvSpPr>
          <p:nvPr>
            <p:ph type="sldNum" sz="quarter" idx="15"/>
          </p:nvPr>
        </p:nvSpPr>
        <p:spPr/>
        <p:txBody>
          <a:bodyPr/>
          <a:lstStyle>
            <a:lvl1pPr algn="ctr">
              <a:defRPr/>
            </a:lvl1pPr>
          </a:lstStyle>
          <a:p>
            <a:fld id="{042AED99-7FB4-404E-8A97-64753DCE42EC}" type="slidenum">
              <a:rPr kumimoji="0" lang="en-US" smtClean="0"/>
              <a:pPr/>
              <a:t>‹#›</a:t>
            </a:fld>
            <a:endParaRPr kumimoji="0" lang="en-US"/>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C9B81F-C347-4BEF-BFDF-29C42F48304A}" type="datetimeFigureOut">
              <a:rPr lang="en-US" smtClean="0"/>
              <a:pPr/>
              <a:t>4/6/2020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C9B81F-C347-4BEF-BFDF-29C42F48304A}" type="datetimeFigureOut">
              <a:rPr lang="en-US" smtClean="0"/>
              <a:pPr/>
              <a:t>4/6/2020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
        <p:nvSpPr>
          <p:cNvPr id="8" name="Footer Placeholder 7"/>
          <p:cNvSpPr>
            <a:spLocks noGrp="1"/>
          </p:cNvSpPr>
          <p:nvPr>
            <p:ph type="ftr" sz="quarter" idx="11"/>
          </p:nvPr>
        </p:nvSpPr>
        <p:spPr/>
        <p:txBody>
          <a:bodyPr/>
          <a:lstStyle/>
          <a:p>
            <a:endParaRPr kumimoji="0" lang="en-US" dirty="0"/>
          </a:p>
        </p:txBody>
      </p:sp>
      <p:sp>
        <p:nvSpPr>
          <p:cNvPr id="7" name="Date Placeholder 6"/>
          <p:cNvSpPr>
            <a:spLocks noGrp="1"/>
          </p:cNvSpPr>
          <p:nvPr>
            <p:ph type="dt" sz="half" idx="10"/>
          </p:nvPr>
        </p:nvSpPr>
        <p:spPr/>
        <p:txBody>
          <a:bodyPr/>
          <a:lstStyle/>
          <a:p>
            <a:fld id="{47C9B81F-C347-4BEF-BFDF-29C42F48304A}" type="datetimeFigureOut">
              <a:rPr lang="en-US" smtClean="0"/>
              <a:pPr/>
              <a:t>4/6/2020</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C9B81F-C347-4BEF-BFDF-29C42F48304A}" type="datetimeFigureOut">
              <a:rPr lang="en-US" smtClean="0"/>
              <a:pPr/>
              <a:t>4/6/2020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4/6/2020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47C9B81F-C347-4BEF-BFDF-29C42F48304A}" type="datetimeFigureOut">
              <a:rPr lang="en-US" smtClean="0"/>
              <a:pPr/>
              <a:t>4/6/2020</a:t>
            </a:fld>
            <a:endParaRPr lang="en-US"/>
          </a:p>
        </p:txBody>
      </p:sp>
      <p:sp>
        <p:nvSpPr>
          <p:cNvPr id="9" name="Slide Number Placeholder 8"/>
          <p:cNvSpPr>
            <a:spLocks noGrp="1"/>
          </p:cNvSpPr>
          <p:nvPr>
            <p:ph type="sldNum" sz="quarter" idx="15"/>
          </p:nvPr>
        </p:nvSpPr>
        <p:spPr/>
        <p:txBody>
          <a:bodyPr/>
          <a:lstStyle/>
          <a:p>
            <a:fld id="{042AED99-7FB4-404E-8A97-64753DCE42EC}" type="slidenum">
              <a:rPr kumimoji="0" lang="en-US" smtClean="0"/>
              <a:pPr/>
              <a:t>‹#›</a:t>
            </a:fld>
            <a:endParaRPr kumimoji="0" lang="en-US"/>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47C9B81F-C347-4BEF-BFDF-29C42F48304A}" type="datetimeFigureOut">
              <a:rPr lang="en-US" smtClean="0"/>
              <a:pPr/>
              <a:t>4/6/2020</a:t>
            </a:fld>
            <a:endParaRPr lang="en-US"/>
          </a:p>
        </p:txBody>
      </p:sp>
      <p:sp>
        <p:nvSpPr>
          <p:cNvPr id="9" name="Slide Number Placeholder 8"/>
          <p:cNvSpPr>
            <a:spLocks noGrp="1"/>
          </p:cNvSpPr>
          <p:nvPr>
            <p:ph type="sldNum" sz="quarter" idx="11"/>
          </p:nvPr>
        </p:nvSpPr>
        <p:spPr/>
        <p:txBody>
          <a:bodyPr/>
          <a:lstStyle/>
          <a:p>
            <a:fld id="{042AED99-7FB4-404E-8A97-64753DCE42EC}" type="slidenum">
              <a:rPr kumimoji="0" lang="en-US" smtClean="0"/>
              <a:pPr/>
              <a:t>‹#›</a:t>
            </a:fld>
            <a:endParaRPr kumimoji="0" lang="en-US"/>
          </a:p>
        </p:txBody>
      </p:sp>
      <p:sp>
        <p:nvSpPr>
          <p:cNvPr id="10" name="Footer Placeholder 9"/>
          <p:cNvSpPr>
            <a:spLocks noGrp="1"/>
          </p:cNvSpPr>
          <p:nvPr>
            <p:ph type="ftr" sz="quarter" idx="12"/>
          </p:nvPr>
        </p:nvSpPr>
        <p:spPr/>
        <p:txBody>
          <a:bodyPr/>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47C9B81F-C347-4BEF-BFDF-29C42F48304A}" type="datetimeFigureOut">
              <a:rPr lang="en-US" smtClean="0"/>
              <a:pPr/>
              <a:t>4/6/2020</a:t>
            </a:fld>
            <a:endParaRPr lang="en-US" dirty="0">
              <a:solidFill>
                <a:schemeClr val="tx2">
                  <a:shade val="90000"/>
                </a:schemeClr>
              </a:solidFill>
            </a:endParaRPr>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pPr algn="l" eaLnBrk="1" latinLnBrk="0" hangingPunct="1"/>
            <a:endParaRPr kumimoji="0" lang="en-US" dirty="0">
              <a:solidFill>
                <a:schemeClr val="tx2">
                  <a:shade val="90000"/>
                </a:schemeClr>
              </a:solidFill>
            </a:endParaRPr>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042AED99-7FB4-404E-8A97-64753DCE42EC}" type="slidenum">
              <a:rPr kumimoji="0" lang="en-US" smtClean="0"/>
              <a:pPr/>
              <a:t>‹#›</a:t>
            </a:fld>
            <a:endParaRPr kumimoji="0" lang="en-US" dirty="0">
              <a:solidFill>
                <a:schemeClr val="tx2">
                  <a:shade val="90000"/>
                </a:schemeClr>
              </a:solidFill>
            </a:endParaRPr>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a:t>Click to edit Master title style</a:t>
            </a:r>
          </a:p>
        </p:txBody>
      </p:sp>
    </p:spTree>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005064"/>
            <a:ext cx="8686800" cy="2160240"/>
          </a:xfrm>
        </p:spPr>
        <p:txBody>
          <a:bodyPr/>
          <a:lstStyle/>
          <a:p>
            <a:endParaRPr lang="en-US" dirty="0"/>
          </a:p>
          <a:p>
            <a:r>
              <a:rPr lang="en-US" dirty="0"/>
              <a:t>PROJECT BY : </a:t>
            </a:r>
            <a:r>
              <a:rPr lang="en-US" altLang="zh-CN" sz="2400" b="1" dirty="0">
                <a:solidFill>
                  <a:schemeClr val="bg1"/>
                </a:solidFill>
                <a:latin typeface="Adobe Heiti Std R" panose="020B0400000000000000" pitchFamily="34" charset="-128"/>
                <a:ea typeface="Adobe Heiti Std R" panose="020B0400000000000000" pitchFamily="34" charset="-128"/>
              </a:rPr>
              <a:t>Bin7ashi</a:t>
            </a:r>
          </a:p>
          <a:p>
            <a:pPr algn="l"/>
            <a:endParaRPr lang="en-US" altLang="zh-CN" sz="2400" b="1" dirty="0">
              <a:solidFill>
                <a:schemeClr val="bg1"/>
              </a:solidFill>
              <a:latin typeface="Adobe Heiti Std R" panose="020B0400000000000000" pitchFamily="34" charset="-128"/>
              <a:ea typeface="Adobe Heiti Std R" panose="020B0400000000000000" pitchFamily="34" charset="-128"/>
            </a:endParaRPr>
          </a:p>
          <a:p>
            <a:pPr algn="l"/>
            <a:endParaRPr lang="en-US" altLang="zh-CN" sz="2400" b="1" dirty="0">
              <a:solidFill>
                <a:schemeClr val="bg1"/>
              </a:solidFill>
              <a:latin typeface="Adobe Heiti Std R" panose="020B0400000000000000" pitchFamily="34" charset="-128"/>
              <a:ea typeface="Adobe Heiti Std R" panose="020B0400000000000000" pitchFamily="34" charset="-128"/>
            </a:endParaRPr>
          </a:p>
          <a:p>
            <a:endParaRPr lang="en-IN" dirty="0"/>
          </a:p>
          <a:p>
            <a:endParaRPr lang="en-IN" dirty="0"/>
          </a:p>
        </p:txBody>
      </p:sp>
      <p:sp>
        <p:nvSpPr>
          <p:cNvPr id="2" name="Title 1"/>
          <p:cNvSpPr>
            <a:spLocks noGrp="1"/>
          </p:cNvSpPr>
          <p:nvPr>
            <p:ph type="ctrTitle"/>
          </p:nvPr>
        </p:nvSpPr>
        <p:spPr>
          <a:xfrm>
            <a:off x="-396552" y="908720"/>
            <a:ext cx="10009112" cy="1512168"/>
          </a:xfrm>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IN" sz="7500" b="1" cap="all" spc="0" dirty="0">
                <a:ln/>
                <a:solidFill>
                  <a:schemeClr val="tx1">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Neuropol" pitchFamily="34" charset="0"/>
              </a:rPr>
              <a:t>Biped Robot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76CEC3-5594-4C4F-8A4B-869D65611A15}"/>
              </a:ext>
            </a:extLst>
          </p:cNvPr>
          <p:cNvSpPr>
            <a:spLocks noGrp="1"/>
          </p:cNvSpPr>
          <p:nvPr>
            <p:ph type="title"/>
          </p:nvPr>
        </p:nvSpPr>
        <p:spPr/>
        <p:txBody>
          <a:bodyPr/>
          <a:lstStyle/>
          <a:p>
            <a:r>
              <a:rPr lang="en-IN" dirty="0">
                <a:solidFill>
                  <a:srgbClr val="FFFF00"/>
                </a:solidFill>
              </a:rPr>
              <a:t>Flow Chart</a:t>
            </a:r>
            <a:endParaRPr lang="en-US" dirty="0"/>
          </a:p>
        </p:txBody>
      </p:sp>
      <p:pic>
        <p:nvPicPr>
          <p:cNvPr id="5" name="Picture 4">
            <a:extLst>
              <a:ext uri="{FF2B5EF4-FFF2-40B4-BE49-F238E27FC236}">
                <a16:creationId xmlns:a16="http://schemas.microsoft.com/office/drawing/2014/main" id="{3B76821A-EA81-49FA-85CA-1CECF17DD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12576"/>
            <a:ext cx="4002041" cy="6858000"/>
          </a:xfrm>
          <a:prstGeom prst="rect">
            <a:avLst/>
          </a:prstGeom>
        </p:spPr>
      </p:pic>
    </p:spTree>
    <p:extLst>
      <p:ext uri="{BB962C8B-B14F-4D97-AF65-F5344CB8AC3E}">
        <p14:creationId xmlns:p14="http://schemas.microsoft.com/office/powerpoint/2010/main" val="1795350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095462-6E59-48B3-AB9B-D4F73C255E76}"/>
              </a:ext>
            </a:extLst>
          </p:cNvPr>
          <p:cNvSpPr>
            <a:spLocks noGrp="1"/>
          </p:cNvSpPr>
          <p:nvPr>
            <p:ph idx="1"/>
          </p:nvPr>
        </p:nvSpPr>
        <p:spPr/>
        <p:txBody>
          <a:bodyPr/>
          <a:lstStyle/>
          <a:p>
            <a:r>
              <a:rPr lang="en-US" dirty="0"/>
              <a:t>In the first version of turning left and right the biped robot will use only four servo motors instead of six servo motors which is the two hips servo motors and the two knees servo motors.</a:t>
            </a:r>
          </a:p>
          <a:p>
            <a:endParaRPr lang="en-US" dirty="0"/>
          </a:p>
          <a:p>
            <a:r>
              <a:rPr lang="en-US" dirty="0"/>
              <a:t>In second version of turning left and right the biped robot will use only two servo motors instead of six servo motors which is the Ankles servo motors.</a:t>
            </a:r>
          </a:p>
          <a:p>
            <a:endParaRPr lang="en-US" dirty="0"/>
          </a:p>
        </p:txBody>
      </p:sp>
      <p:sp>
        <p:nvSpPr>
          <p:cNvPr id="3" name="Title 2">
            <a:extLst>
              <a:ext uri="{FF2B5EF4-FFF2-40B4-BE49-F238E27FC236}">
                <a16:creationId xmlns:a16="http://schemas.microsoft.com/office/drawing/2014/main" id="{0D316DFF-1194-4D55-A02B-DF7CF4116F4F}"/>
              </a:ext>
            </a:extLst>
          </p:cNvPr>
          <p:cNvSpPr>
            <a:spLocks noGrp="1"/>
          </p:cNvSpPr>
          <p:nvPr>
            <p:ph type="title"/>
          </p:nvPr>
        </p:nvSpPr>
        <p:spPr/>
        <p:txBody>
          <a:bodyPr>
            <a:normAutofit fontScale="90000"/>
          </a:bodyPr>
          <a:lstStyle/>
          <a:p>
            <a:r>
              <a:rPr lang="en-IN" dirty="0">
                <a:solidFill>
                  <a:srgbClr val="FFFF00"/>
                </a:solidFill>
              </a:rPr>
              <a:t>The two version of Turing left and turning right</a:t>
            </a:r>
            <a:endParaRPr lang="en-US" dirty="0"/>
          </a:p>
        </p:txBody>
      </p:sp>
    </p:spTree>
    <p:extLst>
      <p:ext uri="{BB962C8B-B14F-4D97-AF65-F5344CB8AC3E}">
        <p14:creationId xmlns:p14="http://schemas.microsoft.com/office/powerpoint/2010/main" val="166891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D7A0E8-5F12-44FA-964F-2F29341A55A1}"/>
              </a:ext>
            </a:extLst>
          </p:cNvPr>
          <p:cNvSpPr>
            <a:spLocks noGrp="1"/>
          </p:cNvSpPr>
          <p:nvPr>
            <p:ph type="title"/>
          </p:nvPr>
        </p:nvSpPr>
        <p:spPr/>
        <p:txBody>
          <a:bodyPr>
            <a:normAutofit fontScale="90000"/>
          </a:bodyPr>
          <a:lstStyle/>
          <a:p>
            <a:r>
              <a:rPr lang="en-IN" dirty="0">
                <a:solidFill>
                  <a:srgbClr val="FFFF00"/>
                </a:solidFill>
              </a:rPr>
              <a:t>First version of Turning left and Right</a:t>
            </a:r>
            <a:endParaRPr lang="en-US" dirty="0"/>
          </a:p>
        </p:txBody>
      </p:sp>
      <p:pic>
        <p:nvPicPr>
          <p:cNvPr id="2051" name="Picture 3">
            <a:extLst>
              <a:ext uri="{FF2B5EF4-FFF2-40B4-BE49-F238E27FC236}">
                <a16:creationId xmlns:a16="http://schemas.microsoft.com/office/drawing/2014/main" id="{CE988537-50DC-41D4-8221-76C7B8788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9144000" cy="493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95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5D8350-78E7-4701-A84B-DBD40BE90FEB}"/>
              </a:ext>
            </a:extLst>
          </p:cNvPr>
          <p:cNvSpPr>
            <a:spLocks noGrp="1"/>
          </p:cNvSpPr>
          <p:nvPr>
            <p:ph type="title"/>
          </p:nvPr>
        </p:nvSpPr>
        <p:spPr/>
        <p:txBody>
          <a:bodyPr>
            <a:normAutofit fontScale="90000"/>
          </a:bodyPr>
          <a:lstStyle/>
          <a:p>
            <a:r>
              <a:rPr lang="en-IN" dirty="0">
                <a:solidFill>
                  <a:srgbClr val="FFFF00"/>
                </a:solidFill>
              </a:rPr>
              <a:t>Second version of Turning left and Right</a:t>
            </a:r>
            <a:endParaRPr lang="en-US" dirty="0"/>
          </a:p>
        </p:txBody>
      </p:sp>
      <p:pic>
        <p:nvPicPr>
          <p:cNvPr id="3074" name="Picture 2">
            <a:extLst>
              <a:ext uri="{FF2B5EF4-FFF2-40B4-BE49-F238E27FC236}">
                <a16:creationId xmlns:a16="http://schemas.microsoft.com/office/drawing/2014/main" id="{D6044D6A-3B6E-4BD9-9152-D63B7663E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56" y="1371600"/>
            <a:ext cx="8099848" cy="533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47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B8FB0A-AED8-4AE7-9044-6FA8112108E7}"/>
              </a:ext>
            </a:extLst>
          </p:cNvPr>
          <p:cNvSpPr>
            <a:spLocks noGrp="1"/>
          </p:cNvSpPr>
          <p:nvPr>
            <p:ph type="title"/>
          </p:nvPr>
        </p:nvSpPr>
        <p:spPr/>
        <p:txBody>
          <a:bodyPr>
            <a:normAutofit/>
          </a:bodyPr>
          <a:lstStyle/>
          <a:p>
            <a:r>
              <a:rPr lang="en-IN" dirty="0">
                <a:solidFill>
                  <a:srgbClr val="FFFF00"/>
                </a:solidFill>
              </a:rPr>
              <a:t>Forward Movement</a:t>
            </a:r>
            <a:endParaRPr lang="en-US" dirty="0"/>
          </a:p>
        </p:txBody>
      </p:sp>
      <p:pic>
        <p:nvPicPr>
          <p:cNvPr id="5" name="Picture 4">
            <a:extLst>
              <a:ext uri="{FF2B5EF4-FFF2-40B4-BE49-F238E27FC236}">
                <a16:creationId xmlns:a16="http://schemas.microsoft.com/office/drawing/2014/main" id="{57EFE2D2-9AF5-4610-A13E-B7C515512092}"/>
              </a:ext>
            </a:extLst>
          </p:cNvPr>
          <p:cNvPicPr>
            <a:picLocks noChangeAspect="1"/>
          </p:cNvPicPr>
          <p:nvPr/>
        </p:nvPicPr>
        <p:blipFill>
          <a:blip r:embed="rId2"/>
          <a:stretch>
            <a:fillRect/>
          </a:stretch>
        </p:blipFill>
        <p:spPr>
          <a:xfrm>
            <a:off x="251520" y="1371600"/>
            <a:ext cx="3672408" cy="5241528"/>
          </a:xfrm>
          <a:prstGeom prst="rect">
            <a:avLst/>
          </a:prstGeom>
        </p:spPr>
      </p:pic>
      <p:pic>
        <p:nvPicPr>
          <p:cNvPr id="6" name="Picture 5">
            <a:extLst>
              <a:ext uri="{FF2B5EF4-FFF2-40B4-BE49-F238E27FC236}">
                <a16:creationId xmlns:a16="http://schemas.microsoft.com/office/drawing/2014/main" id="{0067DD01-95C1-42AF-9E4E-DC6BC8CE40ED}"/>
              </a:ext>
            </a:extLst>
          </p:cNvPr>
          <p:cNvPicPr>
            <a:picLocks noChangeAspect="1"/>
          </p:cNvPicPr>
          <p:nvPr/>
        </p:nvPicPr>
        <p:blipFill>
          <a:blip r:embed="rId3"/>
          <a:stretch>
            <a:fillRect/>
          </a:stretch>
        </p:blipFill>
        <p:spPr>
          <a:xfrm>
            <a:off x="4788024" y="1371600"/>
            <a:ext cx="3672408" cy="5332975"/>
          </a:xfrm>
          <a:prstGeom prst="rect">
            <a:avLst/>
          </a:prstGeom>
        </p:spPr>
      </p:pic>
    </p:spTree>
    <p:extLst>
      <p:ext uri="{BB962C8B-B14F-4D97-AF65-F5344CB8AC3E}">
        <p14:creationId xmlns:p14="http://schemas.microsoft.com/office/powerpoint/2010/main" val="756100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3E2215-4D44-4116-9B1D-14D41068FC1C}"/>
              </a:ext>
            </a:extLst>
          </p:cNvPr>
          <p:cNvSpPr>
            <a:spLocks noGrp="1"/>
          </p:cNvSpPr>
          <p:nvPr>
            <p:ph type="title"/>
          </p:nvPr>
        </p:nvSpPr>
        <p:spPr/>
        <p:txBody>
          <a:bodyPr/>
          <a:lstStyle/>
          <a:p>
            <a:r>
              <a:rPr lang="en-US" dirty="0">
                <a:solidFill>
                  <a:srgbClr val="FFFF00"/>
                </a:solidFill>
              </a:rPr>
              <a:t>Backward Movement</a:t>
            </a:r>
          </a:p>
        </p:txBody>
      </p:sp>
      <p:pic>
        <p:nvPicPr>
          <p:cNvPr id="4" name="Picture 3">
            <a:extLst>
              <a:ext uri="{FF2B5EF4-FFF2-40B4-BE49-F238E27FC236}">
                <a16:creationId xmlns:a16="http://schemas.microsoft.com/office/drawing/2014/main" id="{2BEFEC3C-E3C0-4175-8AB9-3D364BF25095}"/>
              </a:ext>
            </a:extLst>
          </p:cNvPr>
          <p:cNvPicPr>
            <a:picLocks noChangeAspect="1"/>
          </p:cNvPicPr>
          <p:nvPr/>
        </p:nvPicPr>
        <p:blipFill>
          <a:blip r:embed="rId2"/>
          <a:stretch>
            <a:fillRect/>
          </a:stretch>
        </p:blipFill>
        <p:spPr>
          <a:xfrm>
            <a:off x="0" y="1484784"/>
            <a:ext cx="3563888" cy="5040560"/>
          </a:xfrm>
          <a:prstGeom prst="rect">
            <a:avLst/>
          </a:prstGeom>
        </p:spPr>
      </p:pic>
      <p:pic>
        <p:nvPicPr>
          <p:cNvPr id="5" name="Picture 4">
            <a:extLst>
              <a:ext uri="{FF2B5EF4-FFF2-40B4-BE49-F238E27FC236}">
                <a16:creationId xmlns:a16="http://schemas.microsoft.com/office/drawing/2014/main" id="{D7F45C0B-A961-4853-B175-22DF49CC5248}"/>
              </a:ext>
            </a:extLst>
          </p:cNvPr>
          <p:cNvPicPr>
            <a:picLocks noChangeAspect="1"/>
          </p:cNvPicPr>
          <p:nvPr/>
        </p:nvPicPr>
        <p:blipFill>
          <a:blip r:embed="rId3"/>
          <a:stretch>
            <a:fillRect/>
          </a:stretch>
        </p:blipFill>
        <p:spPr>
          <a:xfrm>
            <a:off x="3529064" y="1471482"/>
            <a:ext cx="3771900" cy="5040560"/>
          </a:xfrm>
          <a:prstGeom prst="rect">
            <a:avLst/>
          </a:prstGeom>
        </p:spPr>
      </p:pic>
    </p:spTree>
    <p:extLst>
      <p:ext uri="{BB962C8B-B14F-4D97-AF65-F5344CB8AC3E}">
        <p14:creationId xmlns:p14="http://schemas.microsoft.com/office/powerpoint/2010/main" val="3778997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FFB189-4C89-4ECF-949E-DE2A04B3F81A}"/>
              </a:ext>
            </a:extLst>
          </p:cNvPr>
          <p:cNvPicPr>
            <a:picLocks noChangeAspect="1"/>
          </p:cNvPicPr>
          <p:nvPr/>
        </p:nvPicPr>
        <p:blipFill>
          <a:blip r:embed="rId2"/>
          <a:stretch>
            <a:fillRect/>
          </a:stretch>
        </p:blipFill>
        <p:spPr>
          <a:xfrm>
            <a:off x="1403648" y="620687"/>
            <a:ext cx="6048672" cy="5944127"/>
          </a:xfrm>
          <a:prstGeom prst="rect">
            <a:avLst/>
          </a:prstGeom>
        </p:spPr>
      </p:pic>
    </p:spTree>
    <p:extLst>
      <p:ext uri="{BB962C8B-B14F-4D97-AF65-F5344CB8AC3E}">
        <p14:creationId xmlns:p14="http://schemas.microsoft.com/office/powerpoint/2010/main" val="311890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C1E28-4411-42FC-8671-CEB150402833}"/>
              </a:ext>
            </a:extLst>
          </p:cNvPr>
          <p:cNvSpPr>
            <a:spLocks noGrp="1"/>
          </p:cNvSpPr>
          <p:nvPr>
            <p:ph idx="1"/>
          </p:nvPr>
        </p:nvSpPr>
        <p:spPr>
          <a:xfrm>
            <a:off x="457200" y="1524000"/>
            <a:ext cx="8229600" cy="1905000"/>
          </a:xfrm>
        </p:spPr>
        <p:txBody>
          <a:bodyPr/>
          <a:lstStyle/>
          <a:p>
            <a:r>
              <a:rPr lang="en-US" sz="2000" dirty="0">
                <a:solidFill>
                  <a:schemeClr val="bg1"/>
                </a:solidFill>
              </a:rPr>
              <a:t>In order to simplify motion analysis of a robot, different frames are attached to every joint. </a:t>
            </a:r>
          </a:p>
          <a:p>
            <a:r>
              <a:rPr lang="en-US" sz="2000" dirty="0">
                <a:solidFill>
                  <a:schemeClr val="bg1"/>
                </a:solidFill>
              </a:rPr>
              <a:t>The method of assigning these frames is D-H method and it yields for different parameters.</a:t>
            </a:r>
          </a:p>
          <a:p>
            <a:r>
              <a:rPr lang="en-US" sz="2000" dirty="0">
                <a:solidFill>
                  <a:schemeClr val="bg1"/>
                </a:solidFill>
              </a:rPr>
              <a:t>Frame offset, Frame rotation, Frame twist, and link length.</a:t>
            </a:r>
          </a:p>
          <a:p>
            <a:endParaRPr lang="en-US" dirty="0"/>
          </a:p>
        </p:txBody>
      </p:sp>
      <p:sp>
        <p:nvSpPr>
          <p:cNvPr id="3" name="Title 2">
            <a:extLst>
              <a:ext uri="{FF2B5EF4-FFF2-40B4-BE49-F238E27FC236}">
                <a16:creationId xmlns:a16="http://schemas.microsoft.com/office/drawing/2014/main" id="{1BA906A2-6186-4ED0-B87D-3DD4EB34FB8C}"/>
              </a:ext>
            </a:extLst>
          </p:cNvPr>
          <p:cNvSpPr>
            <a:spLocks noGrp="1"/>
          </p:cNvSpPr>
          <p:nvPr>
            <p:ph type="title"/>
          </p:nvPr>
        </p:nvSpPr>
        <p:spPr/>
        <p:txBody>
          <a:bodyPr/>
          <a:lstStyle/>
          <a:p>
            <a:pPr algn="ctr"/>
            <a:r>
              <a:rPr lang="en-IN" dirty="0">
                <a:solidFill>
                  <a:srgbClr val="FFFF00"/>
                </a:solidFill>
              </a:rPr>
              <a:t>D-H parameters</a:t>
            </a:r>
            <a:endParaRPr lang="en-US" dirty="0"/>
          </a:p>
        </p:txBody>
      </p:sp>
      <p:pic>
        <p:nvPicPr>
          <p:cNvPr id="1027" name="Picture 32">
            <a:extLst>
              <a:ext uri="{FF2B5EF4-FFF2-40B4-BE49-F238E27FC236}">
                <a16:creationId xmlns:a16="http://schemas.microsoft.com/office/drawing/2014/main" id="{82F019A5-9B68-42FD-9DA5-4817EC8EA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7290" y="3315056"/>
            <a:ext cx="3048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FFBFCC8-1AF4-4D4F-9091-1F378BF4418E}"/>
              </a:ext>
            </a:extLst>
          </p:cNvPr>
          <p:cNvPicPr>
            <a:picLocks noChangeAspect="1"/>
          </p:cNvPicPr>
          <p:nvPr/>
        </p:nvPicPr>
        <p:blipFill>
          <a:blip r:embed="rId3"/>
          <a:stretch>
            <a:fillRect/>
          </a:stretch>
        </p:blipFill>
        <p:spPr>
          <a:xfrm>
            <a:off x="827584" y="3838583"/>
            <a:ext cx="4391638" cy="2429214"/>
          </a:xfrm>
          <a:prstGeom prst="rect">
            <a:avLst/>
          </a:prstGeom>
        </p:spPr>
      </p:pic>
    </p:spTree>
    <p:extLst>
      <p:ext uri="{BB962C8B-B14F-4D97-AF65-F5344CB8AC3E}">
        <p14:creationId xmlns:p14="http://schemas.microsoft.com/office/powerpoint/2010/main" val="123186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solidFill>
                  <a:schemeClr val="bg1"/>
                </a:solidFill>
              </a:rPr>
              <a:t>Given the full set of joint variables, The pos of the end effector of the robot can be calculated.</a:t>
            </a:r>
          </a:p>
          <a:p>
            <a:r>
              <a:rPr lang="en-US" sz="2400" dirty="0">
                <a:solidFill>
                  <a:schemeClr val="bg1"/>
                </a:solidFill>
              </a:rPr>
              <a:t>Using D-H parameters, a transformation matrix can be constructed.</a:t>
            </a:r>
          </a:p>
          <a:p>
            <a:endParaRPr lang="en-IN" dirty="0"/>
          </a:p>
        </p:txBody>
      </p:sp>
      <p:sp>
        <p:nvSpPr>
          <p:cNvPr id="3" name="Title 2"/>
          <p:cNvSpPr>
            <a:spLocks noGrp="1"/>
          </p:cNvSpPr>
          <p:nvPr>
            <p:ph type="title"/>
          </p:nvPr>
        </p:nvSpPr>
        <p:spPr>
          <a:xfrm>
            <a:off x="457200" y="152400"/>
            <a:ext cx="8229600" cy="972344"/>
          </a:xfrm>
        </p:spPr>
        <p:txBody>
          <a:bodyPr/>
          <a:lstStyle/>
          <a:p>
            <a:r>
              <a:rPr lang="en-IN" dirty="0">
                <a:solidFill>
                  <a:srgbClr val="FFFF00"/>
                </a:solidFill>
              </a:rPr>
              <a:t>Forward</a:t>
            </a:r>
          </a:p>
        </p:txBody>
      </p:sp>
      <p:pic>
        <p:nvPicPr>
          <p:cNvPr id="4" name="Picture 5">
            <a:extLst>
              <a:ext uri="{FF2B5EF4-FFF2-40B4-BE49-F238E27FC236}">
                <a16:creationId xmlns:a16="http://schemas.microsoft.com/office/drawing/2014/main" id="{09C9C699-03F0-4D5E-A94F-83C949C8854A}"/>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23728" y="3429000"/>
            <a:ext cx="4171950" cy="657225"/>
          </a:xfrm>
          <a:prstGeom prst="rect">
            <a:avLst/>
          </a:prstGeom>
          <a:noFill/>
        </p:spPr>
      </p:pic>
      <p:pic>
        <p:nvPicPr>
          <p:cNvPr id="5" name="Picture 4">
            <a:extLst>
              <a:ext uri="{FF2B5EF4-FFF2-40B4-BE49-F238E27FC236}">
                <a16:creationId xmlns:a16="http://schemas.microsoft.com/office/drawing/2014/main" id="{F5D646AB-3E78-4E7C-AC07-B6A2B9CFED20}"/>
              </a:ext>
            </a:extLst>
          </p:cNvPr>
          <p:cNvPicPr>
            <a:picLocks noChangeAspect="1"/>
          </p:cNvPicPr>
          <p:nvPr/>
        </p:nvPicPr>
        <p:blipFill>
          <a:blip r:embed="rId3"/>
          <a:stretch>
            <a:fillRect/>
          </a:stretch>
        </p:blipFill>
        <p:spPr>
          <a:xfrm>
            <a:off x="1194732" y="4328502"/>
            <a:ext cx="6029942" cy="15252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348880"/>
            <a:ext cx="9143999" cy="2308324"/>
          </a:xfrm>
          <a:prstGeom prst="rect">
            <a:avLst/>
          </a:prstGeom>
          <a:noFill/>
        </p:spPr>
        <p:txBody>
          <a:bodyPr wrap="square" lIns="91440" tIns="45720" rIns="91440" bIns="45720">
            <a:spAutoFit/>
          </a:bodyPr>
          <a:lstStyle/>
          <a:p>
            <a:pPr algn="ctr"/>
            <a:r>
              <a:rPr lang="en-US" sz="9600" b="1" cap="all" dirty="0">
                <a:ln w="9000" cmpd="sng">
                  <a:solidFill>
                    <a:schemeClr val="accent4">
                      <a:shade val="50000"/>
                      <a:satMod val="120000"/>
                    </a:schemeClr>
                  </a:solidFill>
                  <a:prstDash val="solid"/>
                </a:ln>
                <a:solidFill>
                  <a:schemeClr val="bg1"/>
                </a:solidFill>
                <a:effectLst>
                  <a:outerShdw blurRad="76200" dir="10440000" sx="105000" sy="105000" algn="ctr" rotWithShape="0">
                    <a:srgbClr val="000000">
                      <a:alpha val="22000"/>
                    </a:srgbClr>
                  </a:outerShdw>
                  <a:reflection blurRad="12700" stA="28000" endPos="45000" dist="1000" dir="5400000" sy="-100000" algn="bl" rotWithShape="0"/>
                </a:effectLst>
                <a:latin typeface="Bradley Hand ITC" pitchFamily="66" charset="0"/>
              </a:rPr>
              <a:t>Thank You</a:t>
            </a:r>
          </a:p>
          <a:p>
            <a:pPr algn="ctr"/>
            <a:r>
              <a:rPr lang="en-US" sz="1600" b="1" cap="all" dirty="0">
                <a:ln w="9000" cmpd="sng">
                  <a:solidFill>
                    <a:schemeClr val="accent4">
                      <a:shade val="50000"/>
                      <a:satMod val="120000"/>
                    </a:schemeClr>
                  </a:solidFill>
                  <a:prstDash val="solid"/>
                </a:ln>
                <a:solidFill>
                  <a:schemeClr val="bg1"/>
                </a:solidFill>
                <a:effectLst>
                  <a:outerShdw blurRad="76200" dir="10440000" sx="105000" sy="105000" algn="ctr" rotWithShape="0">
                    <a:srgbClr val="000000">
                      <a:alpha val="22000"/>
                    </a:srgbClr>
                  </a:outerShdw>
                  <a:reflection blurRad="12700" stA="28000" endPos="45000" dist="1000" dir="5400000" sy="-100000" algn="bl" rotWithShape="0"/>
                </a:effectLst>
                <a:latin typeface="Bradley Hand ITC" pitchFamily="66" charset="0"/>
              </a:rPr>
              <a:t>For Question &gt;&gt;&gt;</a:t>
            </a:r>
          </a:p>
          <a:p>
            <a:pPr algn="ctr"/>
            <a:endParaRPr lang="en-US" sz="1600" b="1" cap="all" dirty="0">
              <a:ln w="9000" cmpd="sng">
                <a:solidFill>
                  <a:schemeClr val="accent4">
                    <a:shade val="50000"/>
                    <a:satMod val="120000"/>
                  </a:schemeClr>
                </a:solidFill>
                <a:prstDash val="solid"/>
              </a:ln>
              <a:solidFill>
                <a:schemeClr val="bg1"/>
              </a:solidFill>
              <a:effectLst>
                <a:outerShdw blurRad="76200" dir="10440000" sx="105000" sy="105000" algn="ctr" rotWithShape="0">
                  <a:srgbClr val="000000">
                    <a:alpha val="22000"/>
                  </a:srgbClr>
                </a:outerShdw>
                <a:reflection blurRad="12700" stA="28000" endPos="45000" dist="1000" dir="5400000" sy="-100000" algn="bl" rotWithShape="0"/>
              </a:effectLst>
              <a:latin typeface="Bradley Hand ITC" pitchFamily="66" charset="0"/>
            </a:endParaRPr>
          </a:p>
          <a:p>
            <a:pPr algn="ctr"/>
            <a:r>
              <a:rPr lang="en-US" sz="1600" b="1" cap="all" dirty="0">
                <a:ln w="9000" cmpd="sng">
                  <a:solidFill>
                    <a:schemeClr val="accent4">
                      <a:shade val="50000"/>
                      <a:satMod val="120000"/>
                    </a:schemeClr>
                  </a:solidFill>
                  <a:prstDash val="solid"/>
                </a:ln>
                <a:solidFill>
                  <a:schemeClr val="bg1"/>
                </a:solidFill>
                <a:effectLst>
                  <a:outerShdw blurRad="76200" dir="10440000" sx="105000" sy="105000" algn="ctr" rotWithShape="0">
                    <a:srgbClr val="000000">
                      <a:alpha val="22000"/>
                    </a:srgbClr>
                  </a:outerShdw>
                  <a:reflection blurRad="12700" stA="28000" endPos="45000" dist="1000" dir="5400000" sy="-100000" algn="bl" rotWithShape="0"/>
                </a:effectLst>
                <a:latin typeface="Bradley Hand ITC" pitchFamily="66" charset="0"/>
              </a:rPr>
              <a:t>Alisodal1997@gmail.com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56792"/>
            <a:ext cx="8507288" cy="5301208"/>
          </a:xfrm>
        </p:spPr>
        <p:txBody>
          <a:bodyPr>
            <a:normAutofit/>
          </a:bodyPr>
          <a:lstStyle/>
          <a:p>
            <a:pPr>
              <a:buClrTx/>
              <a:buFont typeface="Wingdings" pitchFamily="2" charset="2"/>
              <a:buChar char="Ø"/>
            </a:pPr>
            <a:r>
              <a:rPr lang="en-US" sz="2400" dirty="0">
                <a:solidFill>
                  <a:schemeClr val="bg1"/>
                </a:solidFill>
              </a:rPr>
              <a:t>This project is about Biped robot which  has structure similar to human legs.</a:t>
            </a:r>
          </a:p>
          <a:p>
            <a:pPr>
              <a:buClrTx/>
              <a:buFont typeface="Wingdings" pitchFamily="2" charset="2"/>
              <a:buChar char="Ø"/>
            </a:pPr>
            <a:r>
              <a:rPr lang="en-US" sz="2400" dirty="0">
                <a:solidFill>
                  <a:schemeClr val="bg1"/>
                </a:solidFill>
              </a:rPr>
              <a:t>The BIPED will perform tasks like walking forward and backward and turning to the left and right.</a:t>
            </a:r>
          </a:p>
          <a:p>
            <a:pPr>
              <a:buClrTx/>
              <a:buFont typeface="Wingdings" pitchFamily="2" charset="2"/>
              <a:buChar char="Ø"/>
            </a:pPr>
            <a:r>
              <a:rPr lang="en-US" sz="2400" dirty="0">
                <a:solidFill>
                  <a:schemeClr val="bg1"/>
                </a:solidFill>
              </a:rPr>
              <a:t>The Biped Robot has 6 degrees of freedom, 3 for each leg.(HIP, KNEE, and ANKLE)</a:t>
            </a:r>
          </a:p>
          <a:p>
            <a:pPr>
              <a:buClrTx/>
              <a:buFont typeface="Wingdings" pitchFamily="2" charset="2"/>
              <a:buChar char="Ø"/>
            </a:pPr>
            <a:r>
              <a:rPr lang="en-US" sz="2400" dirty="0">
                <a:solidFill>
                  <a:schemeClr val="bg1"/>
                </a:solidFill>
              </a:rPr>
              <a:t>The Biped will avoid obstacle by walking backward and then turning to the left or right</a:t>
            </a:r>
          </a:p>
          <a:p>
            <a:pPr>
              <a:buClrTx/>
              <a:buFont typeface="Wingdings" pitchFamily="2" charset="2"/>
              <a:buChar char="Ø"/>
            </a:pPr>
            <a:r>
              <a:rPr lang="en-US" sz="2400" dirty="0">
                <a:solidFill>
                  <a:schemeClr val="bg1"/>
                </a:solidFill>
              </a:rPr>
              <a:t>the Biped works automatically depending on the input code program.</a:t>
            </a:r>
            <a:endParaRPr lang="en-IN" sz="2400" dirty="0"/>
          </a:p>
        </p:txBody>
      </p:sp>
      <p:sp>
        <p:nvSpPr>
          <p:cNvPr id="3" name="Title 2"/>
          <p:cNvSpPr>
            <a:spLocks noGrp="1"/>
          </p:cNvSpPr>
          <p:nvPr>
            <p:ph type="title"/>
          </p:nvPr>
        </p:nvSpPr>
        <p:spPr>
          <a:xfrm>
            <a:off x="457200" y="152400"/>
            <a:ext cx="8229600" cy="1116360"/>
          </a:xfrm>
        </p:spPr>
        <p:txBody>
          <a:bodyPr/>
          <a:lstStyle/>
          <a:p>
            <a:r>
              <a:rPr lang="en-IN" dirty="0">
                <a:solidFill>
                  <a:srgbClr val="FFFF00"/>
                </a:solidFill>
              </a:rPr>
              <a:t>Project Overview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4608" y="908720"/>
            <a:ext cx="8507288" cy="5445224"/>
          </a:xfrm>
        </p:spPr>
        <p:txBody>
          <a:bodyPr>
            <a:normAutofit/>
          </a:bodyPr>
          <a:lstStyle/>
          <a:p>
            <a:pPr>
              <a:buClrTx/>
              <a:buNone/>
            </a:pPr>
            <a:r>
              <a:rPr lang="en-US" sz="2400" dirty="0">
                <a:solidFill>
                  <a:schemeClr val="bg1"/>
                </a:solidFill>
              </a:rPr>
              <a:t> </a:t>
            </a:r>
            <a:r>
              <a:rPr lang="en-US" sz="2400" dirty="0">
                <a:solidFill>
                  <a:srgbClr val="004800"/>
                </a:solidFill>
              </a:rPr>
              <a:t>Tasks:</a:t>
            </a:r>
          </a:p>
          <a:p>
            <a:pPr>
              <a:buClrTx/>
              <a:buFont typeface="Wingdings" pitchFamily="2" charset="2"/>
              <a:buChar char="Ø"/>
            </a:pPr>
            <a:r>
              <a:rPr lang="en-US" sz="2400" dirty="0">
                <a:solidFill>
                  <a:schemeClr val="bg1"/>
                </a:solidFill>
              </a:rPr>
              <a:t>Creating a design for the Biped Robot.</a:t>
            </a:r>
          </a:p>
          <a:p>
            <a:pPr>
              <a:buClrTx/>
              <a:buFont typeface="Wingdings" pitchFamily="2" charset="2"/>
              <a:buChar char="Ø"/>
            </a:pPr>
            <a:r>
              <a:rPr lang="en-US" sz="2400" dirty="0">
                <a:solidFill>
                  <a:schemeClr val="bg1"/>
                </a:solidFill>
              </a:rPr>
              <a:t>Making the programming code for walking forward and backward and turning to left and right.</a:t>
            </a:r>
          </a:p>
          <a:p>
            <a:pPr>
              <a:buClrTx/>
              <a:buFont typeface="Wingdings" pitchFamily="2" charset="2"/>
              <a:buChar char="Ø"/>
            </a:pPr>
            <a:r>
              <a:rPr lang="en-US" sz="2400" dirty="0">
                <a:solidFill>
                  <a:schemeClr val="bg1"/>
                </a:solidFill>
              </a:rPr>
              <a:t>Interfacing the Ultrasonic sensor and the motors.</a:t>
            </a:r>
          </a:p>
          <a:p>
            <a:pPr>
              <a:buClrTx/>
              <a:buFont typeface="Wingdings" pitchFamily="2" charset="2"/>
              <a:buChar char="Ø"/>
            </a:pPr>
            <a:r>
              <a:rPr lang="en-US" sz="2400" dirty="0">
                <a:solidFill>
                  <a:schemeClr val="bg1"/>
                </a:solidFill>
              </a:rPr>
              <a:t>Writing a program for avoiding the obstacle</a:t>
            </a:r>
          </a:p>
          <a:p>
            <a:pPr>
              <a:buClrTx/>
              <a:buFont typeface="Wingdings" pitchFamily="2" charset="2"/>
              <a:buChar char="Ø"/>
            </a:pPr>
            <a:r>
              <a:rPr lang="en-US" sz="2400" dirty="0">
                <a:solidFill>
                  <a:schemeClr val="bg1"/>
                </a:solidFill>
              </a:rPr>
              <a:t>Modifying the code to establish a smoother walking sequence for the Biped Robot.</a:t>
            </a:r>
          </a:p>
          <a:p>
            <a:pPr>
              <a:buClrTx/>
              <a:buNone/>
            </a:pPr>
            <a:r>
              <a:rPr lang="en-IN" sz="2400" dirty="0">
                <a:solidFill>
                  <a:srgbClr val="004600"/>
                </a:solidFill>
              </a:rPr>
              <a:t>Requirements:</a:t>
            </a:r>
          </a:p>
          <a:p>
            <a:pPr>
              <a:buClrTx/>
              <a:buFont typeface="Wingdings" pitchFamily="2" charset="2"/>
              <a:buChar char="Ø"/>
            </a:pPr>
            <a:r>
              <a:rPr lang="en-IN" sz="2400" dirty="0">
                <a:solidFill>
                  <a:schemeClr val="bg1"/>
                </a:solidFill>
              </a:rPr>
              <a:t>Arduino Uno R3 , Arduino sensor shield.</a:t>
            </a:r>
          </a:p>
          <a:p>
            <a:pPr>
              <a:buClrTx/>
              <a:buFont typeface="Wingdings" pitchFamily="2" charset="2"/>
              <a:buChar char="Ø"/>
            </a:pPr>
            <a:r>
              <a:rPr lang="en-IN" sz="2400" dirty="0">
                <a:solidFill>
                  <a:schemeClr val="bg1"/>
                </a:solidFill>
              </a:rPr>
              <a:t>Servo motors (</a:t>
            </a:r>
            <a:r>
              <a:rPr lang="en-IN" sz="2400" dirty="0">
                <a:solidFill>
                  <a:schemeClr val="bg1"/>
                </a:solidFill>
                <a:latin typeface="3ds" panose="02000503020000020004" pitchFamily="2" charset="0"/>
              </a:rPr>
              <a:t>MG996R</a:t>
            </a:r>
            <a:r>
              <a:rPr lang="en-IN" sz="2400" dirty="0">
                <a:solidFill>
                  <a:schemeClr val="bg1"/>
                </a:solidFill>
              </a:rPr>
              <a:t>)</a:t>
            </a:r>
          </a:p>
          <a:p>
            <a:pPr>
              <a:buClrTx/>
              <a:buFont typeface="Wingdings" pitchFamily="2" charset="2"/>
              <a:buChar char="Ø"/>
            </a:pPr>
            <a:r>
              <a:rPr lang="en-IN" sz="2400" dirty="0">
                <a:solidFill>
                  <a:schemeClr val="bg1"/>
                </a:solidFill>
              </a:rPr>
              <a:t>Materials to build the Biped robot.</a:t>
            </a:r>
          </a:p>
          <a:p>
            <a:pPr>
              <a:buNone/>
            </a:pPr>
            <a:endParaRPr lang="en-IN" dirty="0">
              <a:solidFill>
                <a:schemeClr val="bg1"/>
              </a:solidFill>
            </a:endParaRPr>
          </a:p>
        </p:txBody>
      </p:sp>
      <p:sp>
        <p:nvSpPr>
          <p:cNvPr id="3" name="Title 2"/>
          <p:cNvSpPr>
            <a:spLocks noGrp="1"/>
          </p:cNvSpPr>
          <p:nvPr>
            <p:ph type="title"/>
          </p:nvPr>
        </p:nvSpPr>
        <p:spPr>
          <a:xfrm>
            <a:off x="457200" y="288032"/>
            <a:ext cx="8229600" cy="792088"/>
          </a:xfrm>
        </p:spPr>
        <p:txBody>
          <a:bodyPr/>
          <a:lstStyle/>
          <a:p>
            <a:r>
              <a:rPr lang="en-IN" dirty="0">
                <a:solidFill>
                  <a:srgbClr val="FFFF00"/>
                </a:solidFill>
              </a:rPr>
              <a:t>Requirements &amp;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ED4D1-F0A9-4453-A947-0FD24F25B97F}"/>
              </a:ext>
            </a:extLst>
          </p:cNvPr>
          <p:cNvPicPr>
            <a:picLocks noChangeAspect="1"/>
          </p:cNvPicPr>
          <p:nvPr/>
        </p:nvPicPr>
        <p:blipFill>
          <a:blip r:embed="rId2"/>
          <a:stretch>
            <a:fillRect/>
          </a:stretch>
        </p:blipFill>
        <p:spPr>
          <a:xfrm>
            <a:off x="440694" y="1396716"/>
            <a:ext cx="3528392" cy="5147655"/>
          </a:xfrm>
          <a:prstGeom prst="rect">
            <a:avLst/>
          </a:prstGeom>
        </p:spPr>
      </p:pic>
      <p:pic>
        <p:nvPicPr>
          <p:cNvPr id="7" name="Picture 6">
            <a:extLst>
              <a:ext uri="{FF2B5EF4-FFF2-40B4-BE49-F238E27FC236}">
                <a16:creationId xmlns:a16="http://schemas.microsoft.com/office/drawing/2014/main" id="{CFEB804D-0520-42A9-A721-9F1F6BB204BC}"/>
              </a:ext>
            </a:extLst>
          </p:cNvPr>
          <p:cNvPicPr>
            <a:picLocks noChangeAspect="1"/>
          </p:cNvPicPr>
          <p:nvPr/>
        </p:nvPicPr>
        <p:blipFill>
          <a:blip r:embed="rId3"/>
          <a:stretch>
            <a:fillRect/>
          </a:stretch>
        </p:blipFill>
        <p:spPr>
          <a:xfrm>
            <a:off x="3969086" y="1414687"/>
            <a:ext cx="4658375" cy="3439005"/>
          </a:xfrm>
          <a:prstGeom prst="rect">
            <a:avLst/>
          </a:prstGeom>
        </p:spPr>
      </p:pic>
    </p:spTree>
    <p:extLst>
      <p:ext uri="{BB962C8B-B14F-4D97-AF65-F5344CB8AC3E}">
        <p14:creationId xmlns:p14="http://schemas.microsoft.com/office/powerpoint/2010/main" val="1173708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B2479C-6C99-4F30-8629-719D1AF0D608}"/>
              </a:ext>
            </a:extLst>
          </p:cNvPr>
          <p:cNvSpPr>
            <a:spLocks noGrp="1"/>
          </p:cNvSpPr>
          <p:nvPr>
            <p:ph type="title"/>
          </p:nvPr>
        </p:nvSpPr>
        <p:spPr>
          <a:xfrm>
            <a:off x="395536" y="2492896"/>
            <a:ext cx="8229600" cy="1219200"/>
          </a:xfrm>
        </p:spPr>
        <p:txBody>
          <a:bodyPr>
            <a:noAutofit/>
          </a:bodyPr>
          <a:lstStyle/>
          <a:p>
            <a:pPr algn="ctr"/>
            <a:r>
              <a:rPr lang="en-IN" sz="9600" dirty="0">
                <a:solidFill>
                  <a:srgbClr val="FFFF00"/>
                </a:solidFill>
              </a:rPr>
              <a:t>Design</a:t>
            </a:r>
            <a:endParaRPr lang="en-US" sz="9600" dirty="0"/>
          </a:p>
        </p:txBody>
      </p:sp>
    </p:spTree>
    <p:extLst>
      <p:ext uri="{BB962C8B-B14F-4D97-AF65-F5344CB8AC3E}">
        <p14:creationId xmlns:p14="http://schemas.microsoft.com/office/powerpoint/2010/main" val="44626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E922B0-8F0C-4F5A-B530-4D7B69A9D04A}"/>
              </a:ext>
            </a:extLst>
          </p:cNvPr>
          <p:cNvPicPr>
            <a:picLocks noChangeAspect="1"/>
          </p:cNvPicPr>
          <p:nvPr/>
        </p:nvPicPr>
        <p:blipFill>
          <a:blip r:embed="rId2"/>
          <a:stretch>
            <a:fillRect/>
          </a:stretch>
        </p:blipFill>
        <p:spPr>
          <a:xfrm>
            <a:off x="251520" y="113191"/>
            <a:ext cx="4014446" cy="6744809"/>
          </a:xfrm>
          <a:prstGeom prst="rect">
            <a:avLst/>
          </a:prstGeom>
        </p:spPr>
      </p:pic>
      <p:pic>
        <p:nvPicPr>
          <p:cNvPr id="7" name="Picture 6">
            <a:extLst>
              <a:ext uri="{FF2B5EF4-FFF2-40B4-BE49-F238E27FC236}">
                <a16:creationId xmlns:a16="http://schemas.microsoft.com/office/drawing/2014/main" id="{B73912E9-58BF-477F-86E9-68DCBC315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2885" y="18489"/>
            <a:ext cx="4014444" cy="6858000"/>
          </a:xfrm>
          <a:prstGeom prst="rect">
            <a:avLst/>
          </a:prstGeom>
        </p:spPr>
      </p:pic>
    </p:spTree>
    <p:extLst>
      <p:ext uri="{BB962C8B-B14F-4D97-AF65-F5344CB8AC3E}">
        <p14:creationId xmlns:p14="http://schemas.microsoft.com/office/powerpoint/2010/main" val="1599080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A3789D-3ED8-48DA-8D1D-EA7E565A3482}"/>
              </a:ext>
            </a:extLst>
          </p:cNvPr>
          <p:cNvPicPr>
            <a:picLocks noChangeAspect="1"/>
          </p:cNvPicPr>
          <p:nvPr/>
        </p:nvPicPr>
        <p:blipFill>
          <a:blip r:embed="rId2"/>
          <a:stretch>
            <a:fillRect/>
          </a:stretch>
        </p:blipFill>
        <p:spPr>
          <a:xfrm>
            <a:off x="130180" y="94320"/>
            <a:ext cx="4441820" cy="6669360"/>
          </a:xfrm>
          <a:prstGeom prst="rect">
            <a:avLst/>
          </a:prstGeom>
        </p:spPr>
      </p:pic>
      <p:pic>
        <p:nvPicPr>
          <p:cNvPr id="6" name="Picture 5">
            <a:extLst>
              <a:ext uri="{FF2B5EF4-FFF2-40B4-BE49-F238E27FC236}">
                <a16:creationId xmlns:a16="http://schemas.microsoft.com/office/drawing/2014/main" id="{FFF3BCD9-78CC-4312-BA65-451E8F87DA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686543" y="857250"/>
            <a:ext cx="6858000" cy="5143500"/>
          </a:xfrm>
          <a:prstGeom prst="rect">
            <a:avLst/>
          </a:prstGeom>
        </p:spPr>
      </p:pic>
    </p:spTree>
    <p:extLst>
      <p:ext uri="{BB962C8B-B14F-4D97-AF65-F5344CB8AC3E}">
        <p14:creationId xmlns:p14="http://schemas.microsoft.com/office/powerpoint/2010/main" val="33443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04230-D6C2-4E22-A068-0935E78BC5BB}"/>
              </a:ext>
            </a:extLst>
          </p:cNvPr>
          <p:cNvPicPr>
            <a:picLocks noChangeAspect="1"/>
          </p:cNvPicPr>
          <p:nvPr/>
        </p:nvPicPr>
        <p:blipFill>
          <a:blip r:embed="rId2"/>
          <a:stretch>
            <a:fillRect/>
          </a:stretch>
        </p:blipFill>
        <p:spPr>
          <a:xfrm>
            <a:off x="-468560" y="34762"/>
            <a:ext cx="6045074" cy="6840816"/>
          </a:xfrm>
          <a:prstGeom prst="rect">
            <a:avLst/>
          </a:prstGeom>
        </p:spPr>
      </p:pic>
      <p:pic>
        <p:nvPicPr>
          <p:cNvPr id="9" name="Picture 8">
            <a:extLst>
              <a:ext uri="{FF2B5EF4-FFF2-40B4-BE49-F238E27FC236}">
                <a16:creationId xmlns:a16="http://schemas.microsoft.com/office/drawing/2014/main" id="{99F468EB-833F-451A-97A8-7DB057E7B42F}"/>
              </a:ext>
            </a:extLst>
          </p:cNvPr>
          <p:cNvPicPr>
            <a:picLocks noChangeAspect="1"/>
          </p:cNvPicPr>
          <p:nvPr/>
        </p:nvPicPr>
        <p:blipFill>
          <a:blip r:embed="rId3"/>
          <a:stretch>
            <a:fillRect/>
          </a:stretch>
        </p:blipFill>
        <p:spPr>
          <a:xfrm>
            <a:off x="4808323" y="0"/>
            <a:ext cx="4335677" cy="6858000"/>
          </a:xfrm>
          <a:prstGeom prst="rect">
            <a:avLst/>
          </a:prstGeom>
        </p:spPr>
      </p:pic>
    </p:spTree>
    <p:extLst>
      <p:ext uri="{BB962C8B-B14F-4D97-AF65-F5344CB8AC3E}">
        <p14:creationId xmlns:p14="http://schemas.microsoft.com/office/powerpoint/2010/main" val="3936596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1044352"/>
          </a:xfrm>
        </p:spPr>
        <p:txBody>
          <a:bodyPr/>
          <a:lstStyle/>
          <a:p>
            <a:pPr algn="ctr"/>
            <a:r>
              <a:rPr lang="en-IN" dirty="0">
                <a:solidFill>
                  <a:srgbClr val="FFFF00"/>
                </a:solidFill>
              </a:rPr>
              <a:t>Block diagram</a:t>
            </a:r>
          </a:p>
        </p:txBody>
      </p:sp>
      <p:pic>
        <p:nvPicPr>
          <p:cNvPr id="10" name="Picture 9">
            <a:extLst>
              <a:ext uri="{FF2B5EF4-FFF2-40B4-BE49-F238E27FC236}">
                <a16:creationId xmlns:a16="http://schemas.microsoft.com/office/drawing/2014/main" id="{ECE09760-8315-427C-9C09-FF8C5ADA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04" y="1340768"/>
            <a:ext cx="6785392" cy="511256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Custom 58">
      <a:dk1>
        <a:srgbClr val="0C0C0C"/>
      </a:dk1>
      <a:lt1>
        <a:srgbClr val="C00000"/>
      </a:lt1>
      <a:dk2>
        <a:srgbClr val="4382CF"/>
      </a:dk2>
      <a:lt2>
        <a:srgbClr val="0C0C0C"/>
      </a:lt2>
      <a:accent1>
        <a:srgbClr val="953734"/>
      </a:accent1>
      <a:accent2>
        <a:srgbClr val="5F0060"/>
      </a:accent2>
      <a:accent3>
        <a:srgbClr val="9BBB59"/>
      </a:accent3>
      <a:accent4>
        <a:srgbClr val="8064A2"/>
      </a:accent4>
      <a:accent5>
        <a:srgbClr val="4BACC6"/>
      </a:accent5>
      <a:accent6>
        <a:srgbClr val="F79646"/>
      </a:accent6>
      <a:hlink>
        <a:srgbClr val="0000FF"/>
      </a:hlink>
      <a:folHlink>
        <a:srgbClr val="800080"/>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933</TotalTime>
  <Words>360</Words>
  <Application>Microsoft Office PowerPoint</Application>
  <PresentationFormat>On-screen Show (4:3)</PresentationFormat>
  <Paragraphs>44</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Adobe Heiti Std R</vt:lpstr>
      <vt:lpstr>Neuropol</vt:lpstr>
      <vt:lpstr>3ds</vt:lpstr>
      <vt:lpstr>Bradley Hand ITC</vt:lpstr>
      <vt:lpstr>Constantia</vt:lpstr>
      <vt:lpstr>Wingdings</vt:lpstr>
      <vt:lpstr>Wingdings 2</vt:lpstr>
      <vt:lpstr>Paper</vt:lpstr>
      <vt:lpstr>Biped Robot DESIGN</vt:lpstr>
      <vt:lpstr>Project Overview</vt:lpstr>
      <vt:lpstr>Requirements &amp; tasks</vt:lpstr>
      <vt:lpstr>PowerPoint Presentation</vt:lpstr>
      <vt:lpstr>Design</vt:lpstr>
      <vt:lpstr>PowerPoint Presentation</vt:lpstr>
      <vt:lpstr>PowerPoint Presentation</vt:lpstr>
      <vt:lpstr>PowerPoint Presentation</vt:lpstr>
      <vt:lpstr>Block diagram</vt:lpstr>
      <vt:lpstr>Flow Chart</vt:lpstr>
      <vt:lpstr>The two version of Turing left and turning right</vt:lpstr>
      <vt:lpstr>First version of Turning left and Right</vt:lpstr>
      <vt:lpstr>Second version of Turning left and Right</vt:lpstr>
      <vt:lpstr>Forward Movement</vt:lpstr>
      <vt:lpstr>Backward Movement</vt:lpstr>
      <vt:lpstr>PowerPoint Presentation</vt:lpstr>
      <vt:lpstr>D-H parameters</vt:lpstr>
      <vt:lpstr>Forward</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Bipedal Robot</dc:title>
  <dc:creator>tanmay</dc:creator>
  <cp:lastModifiedBy>Bin 7ashi</cp:lastModifiedBy>
  <cp:revision>58</cp:revision>
  <dcterms:created xsi:type="dcterms:W3CDTF">2012-04-30T06:22:53Z</dcterms:created>
  <dcterms:modified xsi:type="dcterms:W3CDTF">2020-04-06T14:00:45Z</dcterms:modified>
</cp:coreProperties>
</file>